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  <p:sldMasterId id="2147483745" r:id="rId2"/>
  </p:sldMasterIdLst>
  <p:notesMasterIdLst>
    <p:notesMasterId r:id="rId46"/>
  </p:notesMasterIdLst>
  <p:handoutMasterIdLst>
    <p:handoutMasterId r:id="rId47"/>
  </p:handoutMasterIdLst>
  <p:sldIdLst>
    <p:sldId id="256" r:id="rId3"/>
    <p:sldId id="301" r:id="rId4"/>
    <p:sldId id="257" r:id="rId5"/>
    <p:sldId id="265" r:id="rId6"/>
    <p:sldId id="266" r:id="rId7"/>
    <p:sldId id="258" r:id="rId8"/>
    <p:sldId id="262" r:id="rId9"/>
    <p:sldId id="259" r:id="rId10"/>
    <p:sldId id="260" r:id="rId11"/>
    <p:sldId id="263" r:id="rId12"/>
    <p:sldId id="268" r:id="rId13"/>
    <p:sldId id="264" r:id="rId14"/>
    <p:sldId id="267" r:id="rId15"/>
    <p:sldId id="289" r:id="rId16"/>
    <p:sldId id="269" r:id="rId17"/>
    <p:sldId id="270" r:id="rId18"/>
    <p:sldId id="271" r:id="rId19"/>
    <p:sldId id="275" r:id="rId20"/>
    <p:sldId id="272" r:id="rId21"/>
    <p:sldId id="276" r:id="rId22"/>
    <p:sldId id="277" r:id="rId23"/>
    <p:sldId id="278" r:id="rId24"/>
    <p:sldId id="280" r:id="rId25"/>
    <p:sldId id="281" r:id="rId26"/>
    <p:sldId id="279" r:id="rId27"/>
    <p:sldId id="282" r:id="rId28"/>
    <p:sldId id="283" r:id="rId29"/>
    <p:sldId id="284" r:id="rId30"/>
    <p:sldId id="285" r:id="rId31"/>
    <p:sldId id="299" r:id="rId32"/>
    <p:sldId id="290" r:id="rId33"/>
    <p:sldId id="286" r:id="rId34"/>
    <p:sldId id="291" r:id="rId35"/>
    <p:sldId id="293" r:id="rId36"/>
    <p:sldId id="296" r:id="rId37"/>
    <p:sldId id="297" r:id="rId38"/>
    <p:sldId id="292" r:id="rId39"/>
    <p:sldId id="294" r:id="rId40"/>
    <p:sldId id="298" r:id="rId41"/>
    <p:sldId id="300" r:id="rId42"/>
    <p:sldId id="288" r:id="rId43"/>
    <p:sldId id="295" r:id="rId44"/>
    <p:sldId id="27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2813" autoAdjust="0"/>
  </p:normalViewPr>
  <p:slideViewPr>
    <p:cSldViewPr snapToGrid="0">
      <p:cViewPr varScale="1">
        <p:scale>
          <a:sx n="71" d="100"/>
          <a:sy n="71" d="100"/>
        </p:scale>
        <p:origin x="12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CF31F-4718-4C30-B1BD-EB3AB9FA876C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614AC-5A18-46DF-A0C4-3A7635A1B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76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132B4-716F-4FE8-A6A1-2127FFCCB4E3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8F2BD-DB6C-4680-86F3-715FEA62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8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0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82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58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44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00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Demonstrate the PC to Hardware demo.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4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its 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9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8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78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3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9F7C0-00AA-4E3A-B7E0-B829C5F69B6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79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66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32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26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have the Arduino</a:t>
            </a:r>
            <a:r>
              <a:rPr lang="en-US" baseline="0" dirty="0" smtClean="0"/>
              <a:t> IDE installed.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82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84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43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Blink (a.k.a. Hello World) application</a:t>
            </a:r>
          </a:p>
          <a:p>
            <a:endParaRPr lang="en-US" dirty="0" smtClean="0"/>
          </a:p>
          <a:p>
            <a:r>
              <a:rPr lang="en-US" dirty="0" smtClean="0"/>
              <a:t>// the setup function runs once when you press reset or power the board</a:t>
            </a:r>
          </a:p>
          <a:p>
            <a:r>
              <a:rPr lang="en-US" dirty="0" smtClean="0"/>
              <a:t>void setup() {</a:t>
            </a:r>
          </a:p>
          <a:p>
            <a:r>
              <a:rPr lang="en-US" dirty="0" smtClean="0"/>
              <a:t>  // initialize digital pin 13 as an output.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pinMode</a:t>
            </a:r>
            <a:r>
              <a:rPr lang="en-US" dirty="0" smtClean="0"/>
              <a:t>(A0, OUTPUT);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// the loop function runs over and over again forever</a:t>
            </a:r>
          </a:p>
          <a:p>
            <a:r>
              <a:rPr lang="en-US" dirty="0" smtClean="0"/>
              <a:t>void loop() {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digitalWrite</a:t>
            </a:r>
            <a:r>
              <a:rPr lang="en-US" dirty="0" smtClean="0"/>
              <a:t>(A0, HIGH);   // turn the LED on (HIGH is the voltage level)</a:t>
            </a:r>
          </a:p>
          <a:p>
            <a:r>
              <a:rPr lang="en-US" dirty="0" smtClean="0"/>
              <a:t>  delay(1000);              // wait for a second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digitalWrite</a:t>
            </a:r>
            <a:r>
              <a:rPr lang="en-US" dirty="0" smtClean="0"/>
              <a:t>(A0, LOW);    // turn the LED off by making the voltage LOW</a:t>
            </a:r>
          </a:p>
          <a:p>
            <a:r>
              <a:rPr lang="en-US" dirty="0" smtClean="0"/>
              <a:t>  delay(1000);              // wait for a second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Load up the more complex “Blink without Delay” example and modify to work</a:t>
            </a:r>
            <a:r>
              <a:rPr lang="en-US" baseline="0" dirty="0" smtClean="0"/>
              <a:t> with our setup.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 sure to demonstrate: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Intellisense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Code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Go to Definition (extract out a function from the main loop)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Documentation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86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3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31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5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of you spent hours playing Tinker Toys, Erector Sets, or Legos growing up? How many of you still spend hours playing with these toys? These toys inspired us</a:t>
            </a:r>
            <a:r>
              <a:rPr lang="en-US" baseline="0" dirty="0" smtClean="0"/>
              <a:t> to be makers instead of consumers.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maker movement is the umbrella term for independent inventors, designers, and tinkerers. A convergence of computer hackers and traditional artisans.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movement has become big enough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have its own magazine, conferences or Maker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even hackerspaces where makers share time and resources to work on each other’s projects.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actually many aspects to the Maker Movement,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the aspect I am going to talk about today is hardware and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29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2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Reference: http://www.visualmicro.com/page/User-Guide.aspx?doc=Debugging-Explained.html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6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BlinkWithoutDelay.ino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Breakpoint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Breakpoint</a:t>
            </a:r>
            <a:r>
              <a:rPr lang="en-US" baseline="0" dirty="0" smtClean="0"/>
              <a:t> with a Condition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Breakpoint with an 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Breakpoint with an updatable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0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91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43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29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946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96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65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Along with the “Maker Movement” there has</a:t>
            </a:r>
            <a:r>
              <a:rPr lang="en-US" baseline="0" dirty="0" smtClean="0"/>
              <a:t> a been a lot of interest in what is being called the “Internet of Things”.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134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013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82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019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8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1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two big players in this space are Raspberry PI and Arduino. Yes, there are others, like the Intel® Edison, but Raspberry PI and Arduino are the two biggest players.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9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91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8F2BD-DB6C-4680-86F3-715FEA622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370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32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64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1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86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73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69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92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09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9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365760">
              <a:buFont typeface="Wingdings" panose="05000000000000000000" pitchFamily="2" charset="2"/>
              <a:buChar char="v"/>
              <a:defRPr/>
            </a:lvl1pPr>
            <a:lvl2pPr marL="457200" indent="-274320">
              <a:buFont typeface="Wingdings" panose="05000000000000000000" pitchFamily="2" charset="2"/>
              <a:buChar char="Ø"/>
              <a:defRPr/>
            </a:lvl2pPr>
            <a:lvl3pPr marL="548640" indent="-182880">
              <a:buFont typeface="Courier New" panose="02070309020205020404" pitchFamily="49" charset="0"/>
              <a:buChar char="o"/>
              <a:defRPr/>
            </a:lvl3pPr>
            <a:lvl4pPr marL="731520" indent="-182880">
              <a:buFont typeface="Wingdings" panose="05000000000000000000" pitchFamily="2" charset="2"/>
              <a:buChar char="§"/>
              <a:defRPr/>
            </a:lvl4pPr>
            <a:lvl5pPr marL="914400" indent="-18288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835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5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75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495514"/>
            <a:ext cx="3703320" cy="43735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495514"/>
            <a:ext cx="3703320" cy="43735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939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3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477912"/>
            <a:ext cx="3703320" cy="53889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76629"/>
            <a:ext cx="3703320" cy="38839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477912"/>
            <a:ext cx="3703320" cy="53889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76629"/>
            <a:ext cx="3703320" cy="38839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939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76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20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2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93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489186"/>
            <a:ext cx="7543801" cy="43799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11/12/2015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430199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88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36576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v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7432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0000">
              <a:schemeClr val="accent6">
                <a:lumMod val="7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30CF025-164C-493D-B4FD-5D914800398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11/12/2015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F924BD7-9873-41FF-9FAD-ADAEB79F426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46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685766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ayground.arduino.cc/Code/VisualStudio" TargetMode="Externa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gif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jpeg"/><Relationship Id="rId37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duino.cc/en/Main/Software" TargetMode="Externa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www.visualstudio.com/produc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gif"/><Relationship Id="rId5" Type="http://schemas.openxmlformats.org/officeDocument/2006/relationships/image" Target="../media/image72.png"/><Relationship Id="rId4" Type="http://schemas.openxmlformats.org/officeDocument/2006/relationships/hyperlink" Target="http://makershed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TLDODN2015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massimo_banzi_how_arduino_is_open_sourcing_imagina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.bin"/><Relationship Id="rId4" Type="http://schemas.openxmlformats.org/officeDocument/2006/relationships/hyperlink" Target="http://www.gartner.com/newsroom/id/263607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Arduino</a:t>
            </a:r>
            <a:r>
              <a:rPr lang="en-US" dirty="0" smtClean="0"/>
              <a:t> </a:t>
            </a:r>
            <a:r>
              <a:rPr lang="en-US" dirty="0"/>
              <a:t>Programming with Visual Studio 2015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8" name="Picture 4" descr="https://upload.wikimedia.org/wikipedia/commons/thumb/e/e4/Visual_Studio_2013_Logo.svg/99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72" y="4455621"/>
            <a:ext cx="1622320" cy="16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51" y="4455621"/>
            <a:ext cx="4922676" cy="16780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996" y="6334780"/>
            <a:ext cx="328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Matthew Heironimus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639234" y="6334780"/>
            <a:ext cx="4486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St. Louis Days of .NET 2015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008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mtClean="0"/>
              <a:t>Arduino </a:t>
            </a:r>
            <a:r>
              <a:rPr lang="en-US" dirty="0" smtClean="0"/>
              <a:t>is an open-source </a:t>
            </a:r>
            <a:r>
              <a:rPr lang="en-US" dirty="0"/>
              <a:t>prototyping platform based on easy-to-use hardware and </a:t>
            </a:r>
            <a:r>
              <a:rPr lang="en-US" dirty="0" smtClean="0"/>
              <a:t>software.</a:t>
            </a:r>
          </a:p>
          <a:p>
            <a:pPr marL="822960" lvl="1" indent="-457200"/>
            <a:r>
              <a:rPr lang="en-US" dirty="0" smtClean="0"/>
              <a:t>Inexpensive</a:t>
            </a:r>
          </a:p>
          <a:p>
            <a:pPr marL="822960" lvl="1" indent="-457200"/>
            <a:r>
              <a:rPr lang="en-US" dirty="0" smtClean="0"/>
              <a:t>Cross-platform (Windows, Linux, Mac OSX)</a:t>
            </a:r>
          </a:p>
          <a:p>
            <a:pPr marL="822960" lvl="1" indent="-457200"/>
            <a:r>
              <a:rPr lang="en-US" dirty="0"/>
              <a:t>Open source and extensible </a:t>
            </a:r>
            <a:r>
              <a:rPr lang="en-US" dirty="0" smtClean="0"/>
              <a:t>software</a:t>
            </a:r>
          </a:p>
          <a:p>
            <a:pPr marL="822960" lvl="1" indent="-457200"/>
            <a:r>
              <a:rPr lang="en-US" dirty="0"/>
              <a:t>Open source and extensible hardware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5" y="424599"/>
            <a:ext cx="2804263" cy="9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Arduino UNO </a:t>
            </a:r>
          </a:p>
          <a:p>
            <a:r>
              <a:rPr lang="en-US" dirty="0" smtClean="0"/>
              <a:t>16 </a:t>
            </a:r>
            <a:r>
              <a:rPr lang="en-US" dirty="0"/>
              <a:t>MHz 8-Bit ATmega328P </a:t>
            </a:r>
            <a:r>
              <a:rPr lang="en-US" dirty="0" smtClean="0"/>
              <a:t>Microcontroller</a:t>
            </a:r>
          </a:p>
          <a:p>
            <a:r>
              <a:rPr lang="en-US" dirty="0"/>
              <a:t>2 </a:t>
            </a:r>
            <a:r>
              <a:rPr lang="en-US" dirty="0" smtClean="0"/>
              <a:t>KB RAM</a:t>
            </a:r>
          </a:p>
          <a:p>
            <a:r>
              <a:rPr lang="en-US" dirty="0"/>
              <a:t>32 </a:t>
            </a:r>
            <a:r>
              <a:rPr lang="en-US" dirty="0" smtClean="0"/>
              <a:t>KB Flash Memory</a:t>
            </a:r>
          </a:p>
          <a:p>
            <a:r>
              <a:rPr lang="en-US" dirty="0" smtClean="0"/>
              <a:t>14 Digital I/O Pins</a:t>
            </a:r>
          </a:p>
          <a:p>
            <a:r>
              <a:rPr lang="en-US" dirty="0" smtClean="0"/>
              <a:t>6 Analog Pins</a:t>
            </a:r>
          </a:p>
          <a:p>
            <a:r>
              <a:rPr lang="en-US" dirty="0"/>
              <a:t>USB - Atmega16U2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5" y="424599"/>
            <a:ext cx="2804263" cy="955914"/>
          </a:xfrm>
          <a:prstGeom prst="rect">
            <a:avLst/>
          </a:prstGeom>
        </p:spPr>
      </p:pic>
      <p:pic>
        <p:nvPicPr>
          <p:cNvPr id="2050" name="Picture 2" descr="http://files.tested.com/photos/2013/06/12/48912-arduinouno_r3_front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389" y1="1608" x2="11389" y2="1608"/>
                        <a14:foregroundMark x1="22111" y1="2170" x2="22111" y2="2170"/>
                        <a14:foregroundMark x1="12111" y1="18891" x2="12111" y2="18891"/>
                        <a14:foregroundMark x1="2500" y1="20659" x2="2500" y2="20659"/>
                        <a14:foregroundMark x1="2667" y1="40032" x2="2667" y2="40032"/>
                        <a14:foregroundMark x1="19778" y1="39711" x2="19778" y2="39711"/>
                        <a14:foregroundMark x1="19944" y1="21704" x2="19944" y2="21704"/>
                        <a14:foregroundMark x1="52722" y1="21222" x2="68722" y2="20981"/>
                        <a14:foregroundMark x1="68722" y1="21463" x2="68389" y2="37138"/>
                        <a14:foregroundMark x1="52722" y1="35852" x2="68389" y2="35852"/>
                        <a14:foregroundMark x1="52333" y1="35370" x2="52722" y2="20418"/>
                        <a14:foregroundMark x1="2500" y1="21463" x2="3222" y2="40273"/>
                        <a14:foregroundMark x1="3222" y1="40273" x2="20111" y2="39711"/>
                        <a14:foregroundMark x1="16722" y1="4180" x2="21722" y2="12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781" y="3771900"/>
            <a:ext cx="3379080" cy="233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0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Arduino Leonardo &amp; Micro </a:t>
            </a:r>
          </a:p>
          <a:p>
            <a:r>
              <a:rPr lang="en-US" dirty="0" smtClean="0"/>
              <a:t>16 </a:t>
            </a:r>
            <a:r>
              <a:rPr lang="en-US" dirty="0"/>
              <a:t>MHz 8-Bit ATmega32U4 </a:t>
            </a:r>
            <a:r>
              <a:rPr lang="en-US" dirty="0" smtClean="0"/>
              <a:t>Microcontroller</a:t>
            </a:r>
          </a:p>
          <a:p>
            <a:r>
              <a:rPr lang="en-US" dirty="0" smtClean="0"/>
              <a:t>2.5 KB RAM</a:t>
            </a:r>
          </a:p>
          <a:p>
            <a:r>
              <a:rPr lang="en-US" dirty="0"/>
              <a:t>32 </a:t>
            </a:r>
            <a:r>
              <a:rPr lang="en-US" dirty="0" smtClean="0"/>
              <a:t>KB Flash Memory</a:t>
            </a:r>
          </a:p>
          <a:p>
            <a:r>
              <a:rPr lang="en-US" dirty="0" smtClean="0"/>
              <a:t>14 Digital I/O Pins</a:t>
            </a:r>
          </a:p>
          <a:p>
            <a:r>
              <a:rPr lang="en-US" dirty="0" smtClean="0"/>
              <a:t>6 Analog Pins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5" y="424599"/>
            <a:ext cx="2804263" cy="955914"/>
          </a:xfrm>
          <a:prstGeom prst="rect">
            <a:avLst/>
          </a:prstGeom>
        </p:spPr>
      </p:pic>
      <p:pic>
        <p:nvPicPr>
          <p:cNvPr id="3074" name="Picture 2" descr="https://www.arduino.cc/en/uploads/Main/ArduinoLeonardoFront_2_450px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95" b="94595" l="10000" r="90000">
                        <a14:foregroundMark x1="60444" y1="31757" x2="78000" y2="32095"/>
                        <a14:foregroundMark x1="47111" y1="32095" x2="55778" y2="31757"/>
                        <a14:foregroundMark x1="16000" y1="29054" x2="18667" y2="35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3679140"/>
            <a:ext cx="3956050" cy="260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arduino.cc/en/uploads/Main/ArdGen_Micro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385" b="72608" l="3750" r="57375">
                        <a14:foregroundMark x1="13625" y1="48593" x2="18750" y2="43527"/>
                        <a14:foregroundMark x1="18375" y1="53096" x2="22625" y2="49906"/>
                        <a14:foregroundMark x1="53625" y1="43152" x2="56000" y2="36773"/>
                        <a14:foregroundMark x1="17125" y1="70356" x2="53000" y2="42589"/>
                        <a14:foregroundMark x1="51750" y1="20638" x2="54000" y2="24015"/>
                        <a14:foregroundMark x1="51875" y1="20263" x2="51875" y2="20263"/>
                        <a14:backgroundMark x1="34625" y1="60600" x2="53750" y2="45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" t="15041" r="41743" b="25485"/>
          <a:stretch/>
        </p:blipFill>
        <p:spPr bwMode="auto">
          <a:xfrm>
            <a:off x="3800475" y="4334605"/>
            <a:ext cx="2019300" cy="143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16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Projects </a:t>
            </a:r>
            <a:r>
              <a:rPr lang="en-US" dirty="0" smtClean="0"/>
              <a:t>Arduino is </a:t>
            </a:r>
            <a:r>
              <a:rPr lang="en-US" dirty="0"/>
              <a:t>Good For</a:t>
            </a:r>
          </a:p>
          <a:p>
            <a:r>
              <a:rPr lang="en-US" dirty="0" smtClean="0"/>
              <a:t>Simple Robots</a:t>
            </a:r>
          </a:p>
          <a:p>
            <a:r>
              <a:rPr lang="en-US" dirty="0"/>
              <a:t>Home Automation</a:t>
            </a:r>
          </a:p>
          <a:p>
            <a:r>
              <a:rPr lang="en-US" dirty="0" smtClean="0"/>
              <a:t>Input Devices</a:t>
            </a:r>
          </a:p>
          <a:p>
            <a:pPr lvl="1"/>
            <a:r>
              <a:rPr lang="en-US" dirty="0" smtClean="0"/>
              <a:t>Joysticks, Keyboards, Mice, etc.</a:t>
            </a:r>
          </a:p>
          <a:p>
            <a:r>
              <a:rPr lang="en-US" dirty="0" smtClean="0"/>
              <a:t>PC to Hardware Interfaces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Projects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5" y="424599"/>
            <a:ext cx="2804263" cy="9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79" y="1971271"/>
            <a:ext cx="3348761" cy="11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5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Arduino’s Biggest Shortcoming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5" y="424599"/>
            <a:ext cx="2804263" cy="955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589" y="2138362"/>
            <a:ext cx="58578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8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Arduino Integrated Development </a:t>
            </a:r>
            <a:r>
              <a:rPr lang="en-US" dirty="0" smtClean="0"/>
              <a:t>Environment Features</a:t>
            </a:r>
          </a:p>
          <a:p>
            <a:pPr marL="822960" lvl="1" indent="-457200"/>
            <a:r>
              <a:rPr lang="en-US" dirty="0"/>
              <a:t>Cut/Copy/Paste</a:t>
            </a:r>
          </a:p>
          <a:p>
            <a:pPr marL="822960" lvl="1" indent="-457200"/>
            <a:r>
              <a:rPr lang="en-US" dirty="0"/>
              <a:t>Search &amp; Replace</a:t>
            </a:r>
          </a:p>
          <a:p>
            <a:pPr marL="822960" lvl="1" indent="-457200"/>
            <a:r>
              <a:rPr lang="en-US" dirty="0" smtClean="0"/>
              <a:t>Color Syntax Editor</a:t>
            </a:r>
          </a:p>
          <a:p>
            <a:pPr marL="822960" lvl="1" indent="-457200"/>
            <a:r>
              <a:rPr lang="en-US" dirty="0" smtClean="0"/>
              <a:t>Increase/Decrease Indent</a:t>
            </a:r>
          </a:p>
          <a:p>
            <a:pPr marL="822960" lvl="1" indent="-457200"/>
            <a:r>
              <a:rPr lang="en-US" dirty="0" smtClean="0"/>
              <a:t>Comment/Uncomment Code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05" y="424599"/>
            <a:ext cx="2804263" cy="9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Visual Studio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Visual Studio Features I Miss</a:t>
            </a:r>
          </a:p>
          <a:p>
            <a:pPr marL="822960" lvl="1" indent="-457200"/>
            <a:r>
              <a:rPr lang="en-US" dirty="0" err="1" smtClean="0"/>
              <a:t>Intellisense</a:t>
            </a:r>
            <a:endParaRPr lang="en-US" dirty="0" smtClean="0"/>
          </a:p>
          <a:p>
            <a:pPr marL="822960" lvl="1" indent="-457200"/>
            <a:r>
              <a:rPr lang="en-US" dirty="0" smtClean="0"/>
              <a:t>Search &amp; Replace with Regular Expression Support</a:t>
            </a:r>
          </a:p>
          <a:p>
            <a:pPr marL="822960" lvl="1" indent="-457200"/>
            <a:r>
              <a:rPr lang="en-US" dirty="0" smtClean="0"/>
              <a:t>Column Select</a:t>
            </a:r>
          </a:p>
          <a:p>
            <a:pPr marL="822960" lvl="1" indent="-457200"/>
            <a:r>
              <a:rPr lang="en-US" dirty="0" smtClean="0"/>
              <a:t>Spellchecking (with extension)</a:t>
            </a:r>
          </a:p>
          <a:p>
            <a:pPr marL="822960" lvl="1" indent="-457200"/>
            <a:r>
              <a:rPr lang="en-US" dirty="0" smtClean="0"/>
              <a:t>Code Snippets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https://upload.wikimedia.org/wikipedia/commons/thumb/e/e4/Visual_Studio_2013_Logo.svg/99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7" y="426110"/>
            <a:ext cx="922714" cy="95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17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10096" y="1342623"/>
            <a:ext cx="6170122" cy="109390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        Visual Studio 2015</a:t>
            </a:r>
            <a:endParaRPr lang="en-US" dirty="0"/>
          </a:p>
        </p:txBody>
      </p:sp>
      <p:pic>
        <p:nvPicPr>
          <p:cNvPr id="3" name="Picture 4" descr="https://upload.wikimedia.org/wikipedia/commons/thumb/e/e4/Visual_Studio_2013_Logo.svg/99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613" y="1388610"/>
            <a:ext cx="922714" cy="95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479" y="3709555"/>
            <a:ext cx="3348761" cy="114152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67443" y="2436532"/>
            <a:ext cx="7055427" cy="109390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can be used to program 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9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Visual Studio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Arduino Sketch Files (*.</a:t>
            </a:r>
            <a:r>
              <a:rPr lang="en-US" dirty="0" err="1" smtClean="0"/>
              <a:t>ino</a:t>
            </a:r>
            <a:r>
              <a:rPr lang="en-US" dirty="0" smtClean="0"/>
              <a:t>) are C++ files</a:t>
            </a:r>
          </a:p>
        </p:txBody>
      </p:sp>
      <p:pic>
        <p:nvPicPr>
          <p:cNvPr id="4" name="Picture 4" descr="https://upload.wikimedia.org/wikipedia/commons/thumb/e/e4/Visual_Studio_2013_Logo.svg/99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7" y="426110"/>
            <a:ext cx="922714" cy="95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91" y="1990687"/>
            <a:ext cx="6702136" cy="3909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393" y="5959357"/>
            <a:ext cx="668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details see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playground.arduino.cc/Code/VisualStudio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40000">
              <a:srgbClr val="7030A0"/>
            </a:gs>
            <a:gs pos="100000">
              <a:srgbClr val="7030A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76200" y="161818"/>
            <a:ext cx="8991600" cy="1878448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6200" y="2086347"/>
            <a:ext cx="8991600" cy="3840980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200" y="5991335"/>
            <a:ext cx="8991600" cy="767387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73" name="Picture 2" descr="http://stldodn.com/sponsorlogos/2015/SyllogisTe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8" y="1066800"/>
            <a:ext cx="2209466" cy="9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http://stldodn.com/sponsorlogos/2015/oakwoo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296" y="634180"/>
            <a:ext cx="2799548" cy="9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http://stldodn.com/sponsorlogos/2015/maritzc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35" y="1303492"/>
            <a:ext cx="2647317" cy="6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http://stldodn.com/sponsorlogos/2015/emers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45" y="891811"/>
            <a:ext cx="1811112" cy="10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/>
          <p:cNvGrpSpPr/>
          <p:nvPr/>
        </p:nvGrpSpPr>
        <p:grpSpPr>
          <a:xfrm>
            <a:off x="76200" y="157973"/>
            <a:ext cx="3399135" cy="6176328"/>
            <a:chOff x="76200" y="143522"/>
            <a:chExt cx="3399135" cy="5503484"/>
          </a:xfrm>
        </p:grpSpPr>
        <p:sp>
          <p:nvSpPr>
            <p:cNvPr id="51" name="Title 1"/>
            <p:cNvSpPr txBox="1">
              <a:spLocks/>
            </p:cNvSpPr>
            <p:nvPr/>
          </p:nvSpPr>
          <p:spPr>
            <a:xfrm>
              <a:off x="111368" y="143522"/>
              <a:ext cx="3363967" cy="378079"/>
            </a:xfrm>
            <a:prstGeom prst="rect">
              <a:avLst/>
            </a:prstGeom>
          </p:spPr>
          <p:txBody>
            <a:bodyPr lIns="68587" tIns="34295" rIns="68587" bIns="34295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sz="2400" b="1" spc="-71">
                  <a:solidFill>
                    <a:prstClr val="black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Platinum Sponsors</a:t>
              </a:r>
            </a:p>
          </p:txBody>
        </p:sp>
        <p:sp>
          <p:nvSpPr>
            <p:cNvPr id="70" name="Title 1"/>
            <p:cNvSpPr txBox="1">
              <a:spLocks/>
            </p:cNvSpPr>
            <p:nvPr/>
          </p:nvSpPr>
          <p:spPr>
            <a:xfrm>
              <a:off x="76200" y="5350322"/>
              <a:ext cx="2201023" cy="296684"/>
            </a:xfrm>
            <a:prstGeom prst="rect">
              <a:avLst/>
            </a:prstGeom>
          </p:spPr>
          <p:txBody>
            <a:bodyPr lIns="68587" tIns="34295" rIns="68587" bIns="34295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sz="2400" b="1" spc="-71">
                  <a:solidFill>
                    <a:prstClr val="black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Silver Sponsors</a:t>
              </a:r>
            </a:p>
          </p:txBody>
        </p:sp>
        <p:sp>
          <p:nvSpPr>
            <p:cNvPr id="71" name="Title 1"/>
            <p:cNvSpPr txBox="1">
              <a:spLocks/>
            </p:cNvSpPr>
            <p:nvPr/>
          </p:nvSpPr>
          <p:spPr>
            <a:xfrm>
              <a:off x="99259" y="1859597"/>
              <a:ext cx="2965728" cy="446797"/>
            </a:xfrm>
            <a:prstGeom prst="rect">
              <a:avLst/>
            </a:prstGeom>
          </p:spPr>
          <p:txBody>
            <a:bodyPr lIns="68587" tIns="34295" rIns="68587" bIns="34295"/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 dirty="0" smtClean="0">
                  <a:ln w="3175">
                    <a:noFill/>
                  </a:ln>
                  <a:gradFill>
                    <a:gsLst>
                      <a:gs pos="0">
                        <a:schemeClr val="tx2"/>
                      </a:gs>
                      <a:gs pos="86000">
                        <a:schemeClr val="tx2"/>
                      </a:gs>
                    </a:gsLst>
                    <a:lin ang="5400000" scaled="0"/>
                  </a:gra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r>
                <a:rPr sz="2400" b="1" spc="-71">
                  <a:solidFill>
                    <a:prstClr val="black">
                      <a:lumMod val="50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Segoe UI" pitchFamily="34" charset="0"/>
                  <a:cs typeface="Segoe UI" pitchFamily="34" charset="0"/>
                </a:rPr>
                <a:t>Gold Sponsors</a:t>
              </a:r>
            </a:p>
          </p:txBody>
        </p:sp>
      </p:grpSp>
      <p:pic>
        <p:nvPicPr>
          <p:cNvPr id="77" name="Picture 16" descr="http://stldodn.com/sponsorlogos/2015/vantagelink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504" y="2200544"/>
            <a:ext cx="927461" cy="97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8" descr="http://stldodn.com/sponsorlogos/2015/daughert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72" y="2196752"/>
            <a:ext cx="1798210" cy="5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4" descr="http://stldodn.com/sponsorlogos/2015/stackif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701" y="3395863"/>
            <a:ext cx="238125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0" descr="http://stldodn.com/sponsorlogos/2015/keyhol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45" y="2838824"/>
            <a:ext cx="2701014" cy="60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2" descr="http://stldodn.com/sponsorlogos/2015/slu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4" y="3596066"/>
            <a:ext cx="1925181" cy="4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6" descr="http://stldodn.com/sponsorlogos/2015/Cosentry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0" y="2945288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32" descr="http://stldodn.com/sponsorlogos/2015/swankmp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0" y="4304891"/>
            <a:ext cx="1905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4" descr="http://stldodn.com/sponsorlogos/2015/rht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252880"/>
            <a:ext cx="219075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6" descr="http://stldodn.com/sponsorlogos/2015/Adaptivesg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51" y="3537041"/>
            <a:ext cx="2476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8" descr="http://stldodn.com/sponsorlogos/2015/perficien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33" y="4043522"/>
            <a:ext cx="2094475" cy="51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0" descr="http://stldodn.com/sponsorlogos/2015/signatureconsultants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74" y="2864111"/>
            <a:ext cx="1723938" cy="5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2" descr="http://stldodn.com/sponsorlogos/2015/unisys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070" y="2907725"/>
            <a:ext cx="1340944" cy="3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4" descr="http://stldodn.com/sponsorlogos/2015/Ungerboeck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51" y="4184305"/>
            <a:ext cx="1622607" cy="4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4" descr="http://stldodn.com/sponsorlogos/2015/sovereign.gif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558" y="2297272"/>
            <a:ext cx="1895232" cy="48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 descr="http://stldodn.com/sponsorlogos/2015/concero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88" y="2283045"/>
            <a:ext cx="1770633" cy="50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6" descr="http://stldodn.com/sponsorlogos/2015/architectnow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789" y="3591335"/>
            <a:ext cx="1808795" cy="39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8" descr="http://stldodn.com/sponsorlogos/2015/pluralsight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2" y="5079565"/>
            <a:ext cx="16668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78" y="4653031"/>
            <a:ext cx="2151806" cy="791528"/>
          </a:xfrm>
          <a:prstGeom prst="rect">
            <a:avLst/>
          </a:prstGeom>
        </p:spPr>
      </p:pic>
      <p:pic>
        <p:nvPicPr>
          <p:cNvPr id="95" name="Picture 56" descr="http://stldodn.com/sponsorlogos/2015/ByrneSoftware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72" y="4649786"/>
            <a:ext cx="1768568" cy="65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2" descr="http://stldodn.com/sponsorlogos/2015/equifax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6" y="5477915"/>
            <a:ext cx="21907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0" descr="http://stldodn.com/sponsorlogos/2015/asynchrony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7" y="2510075"/>
            <a:ext cx="2134246" cy="41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66" descr="http://stldodn.com/sponsorlogos/2015/amitech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7" y="6384478"/>
            <a:ext cx="1135007" cy="3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8" descr="http://stldodn.com/sponsorlogos/2015/logicnp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89" y="6334301"/>
            <a:ext cx="12382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70" descr="http://stldodn.com/sponsorlogos/2015/stltechtalk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894" y="6292182"/>
            <a:ext cx="654645" cy="4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72" descr="http://stldodn.com/sponsorlogos/2015/jacobson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520" y="6292182"/>
            <a:ext cx="1077064" cy="34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74" descr="http://stldodn.com/sponsorlogos/2015/wits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65" y="6064096"/>
            <a:ext cx="479642" cy="5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76" descr="http://stldodn.com/sponsorlogos/2015/redgate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86" y="6279960"/>
            <a:ext cx="685224" cy="34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78" descr="http://stldodn.com/sponsorlogos/2015/Ansira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650" y="6334301"/>
            <a:ext cx="963393" cy="29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4" descr="http://stldodn.com/sponsorlogos/2015/Twilio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93" y="5360552"/>
            <a:ext cx="1583134" cy="47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0" descr="http://stldodn.com/sponsorlogos/2015/Covenant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844" y="5361800"/>
            <a:ext cx="21907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427" y="478283"/>
            <a:ext cx="2935559" cy="735798"/>
          </a:xfrm>
          <a:prstGeom prst="rect">
            <a:avLst/>
          </a:prstGeom>
        </p:spPr>
      </p:pic>
      <p:pic>
        <p:nvPicPr>
          <p:cNvPr id="1026" name="Picture 2" descr="http://stldodn.com/sponsorlogos/2015/MortgageReturns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156" y="4601519"/>
            <a:ext cx="26479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58" descr="http://stldodn.com/sponsorlogos/2015/TEKsystems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37" y="5220289"/>
            <a:ext cx="21907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32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</a:t>
            </a:r>
            <a:r>
              <a:rPr lang="en-US" dirty="0"/>
              <a:t>Visual 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10" y="1564698"/>
            <a:ext cx="72961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8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/>
              <a:t>Arduino IDE for Visual </a:t>
            </a:r>
            <a:r>
              <a:rPr lang="nn-NO" dirty="0" smtClean="0"/>
              <a:t>Studio / Visual Micro</a:t>
            </a:r>
            <a:endParaRPr lang="en-US" dirty="0" smtClean="0"/>
          </a:p>
          <a:p>
            <a:r>
              <a:rPr lang="en-US" dirty="0"/>
              <a:t>Made by Visual Micro</a:t>
            </a:r>
          </a:p>
          <a:p>
            <a:r>
              <a:rPr lang="nn-NO" dirty="0" smtClean="0"/>
              <a:t>Extension </a:t>
            </a:r>
            <a:r>
              <a:rPr lang="nn-NO" dirty="0"/>
              <a:t>for Microsoft Visual Studio 2008-2015</a:t>
            </a:r>
            <a:endParaRPr lang="en-US" dirty="0"/>
          </a:p>
          <a:p>
            <a:r>
              <a:rPr lang="en-US" dirty="0" smtClean="0"/>
              <a:t>Two Editions</a:t>
            </a:r>
          </a:p>
          <a:p>
            <a:pPr lvl="1"/>
            <a:r>
              <a:rPr lang="en-US" dirty="0" smtClean="0"/>
              <a:t>Visual Micro (free)</a:t>
            </a:r>
          </a:p>
          <a:p>
            <a:pPr lvl="1"/>
            <a:r>
              <a:rPr lang="en-US" dirty="0" smtClean="0"/>
              <a:t>Visual Micro Pro</a:t>
            </a:r>
          </a:p>
          <a:p>
            <a:pPr lvl="2"/>
            <a:r>
              <a:rPr lang="en-US" dirty="0"/>
              <a:t>Hobby:  £</a:t>
            </a:r>
            <a:r>
              <a:rPr lang="en-US" dirty="0" smtClean="0"/>
              <a:t>15.00 (~ $24)</a:t>
            </a:r>
          </a:p>
          <a:p>
            <a:pPr lvl="2"/>
            <a:r>
              <a:rPr lang="en-US" dirty="0" smtClean="0"/>
              <a:t>Commercial: £49.00 (~ $85)</a:t>
            </a:r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5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Standard Visual Studio IDE Features</a:t>
            </a:r>
          </a:p>
          <a:p>
            <a:pPr marL="822960" lvl="1" indent="-457200"/>
            <a:r>
              <a:rPr lang="en-US" dirty="0"/>
              <a:t>Search &amp; Replace with Regular Expression Support</a:t>
            </a:r>
          </a:p>
          <a:p>
            <a:pPr marL="822960" lvl="1" indent="-457200"/>
            <a:r>
              <a:rPr lang="en-US" dirty="0"/>
              <a:t>Column </a:t>
            </a:r>
            <a:r>
              <a:rPr lang="en-US" dirty="0" smtClean="0"/>
              <a:t>Select</a:t>
            </a:r>
          </a:p>
          <a:p>
            <a:pPr marL="822960" lvl="1" indent="-457200"/>
            <a:r>
              <a:rPr lang="en-US" dirty="0" smtClean="0"/>
              <a:t>Etc.</a:t>
            </a:r>
            <a:endParaRPr lang="en-US" dirty="0"/>
          </a:p>
          <a:p>
            <a:r>
              <a:rPr lang="en-US" dirty="0" smtClean="0"/>
              <a:t>Visual Micro Explorer (Arduino Documentation)</a:t>
            </a:r>
          </a:p>
          <a:p>
            <a:r>
              <a:rPr lang="en-US" dirty="0" smtClean="0"/>
              <a:t>Jump </a:t>
            </a:r>
            <a:r>
              <a:rPr lang="en-US" dirty="0"/>
              <a:t>to code </a:t>
            </a:r>
            <a:r>
              <a:rPr lang="en-US" dirty="0" smtClean="0"/>
              <a:t>definition</a:t>
            </a:r>
          </a:p>
          <a:p>
            <a:r>
              <a:rPr lang="en-US" dirty="0" smtClean="0"/>
              <a:t>Jump </a:t>
            </a:r>
            <a:r>
              <a:rPr lang="en-US" dirty="0"/>
              <a:t>to compiler </a:t>
            </a:r>
            <a:r>
              <a:rPr lang="en-US" dirty="0" smtClean="0"/>
              <a:t>error</a:t>
            </a:r>
          </a:p>
          <a:p>
            <a:r>
              <a:rPr lang="en-US" dirty="0" smtClean="0"/>
              <a:t>Class explorer</a:t>
            </a:r>
          </a:p>
          <a:p>
            <a:r>
              <a:rPr lang="en-US" dirty="0" err="1" smtClean="0"/>
              <a:t>Intellisense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completion</a:t>
            </a:r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1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Installing 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Arduino IDE</a:t>
            </a:r>
          </a:p>
          <a:p>
            <a:pPr marL="822960" lvl="1" indent="-457200"/>
            <a:r>
              <a:rPr lang="en-US" dirty="0" smtClean="0"/>
              <a:t>Version 1.6.5</a:t>
            </a:r>
            <a:endParaRPr lang="en-US" dirty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860" y="1621414"/>
            <a:ext cx="4533900" cy="2867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5673" y="5516102"/>
            <a:ext cx="7337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Download at</a:t>
            </a:r>
            <a:r>
              <a:rPr lang="en-US" sz="2400" dirty="0"/>
              <a:t>: 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www.arduino.cc/en/Main/Software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667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Installing 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Studio</a:t>
            </a:r>
          </a:p>
          <a:p>
            <a:pPr marL="822960" lvl="1" indent="-457200"/>
            <a:r>
              <a:rPr lang="en-US" dirty="0" smtClean="0"/>
              <a:t>Community 2015</a:t>
            </a:r>
          </a:p>
          <a:p>
            <a:pPr marL="822960" lvl="1" indent="-457200"/>
            <a:r>
              <a:rPr lang="en-US" dirty="0" smtClean="0"/>
              <a:t>Include Visual C++</a:t>
            </a:r>
          </a:p>
          <a:p>
            <a:pPr marL="822960" lvl="1" indent="-457200"/>
            <a:r>
              <a:rPr lang="en-US" dirty="0" smtClean="0"/>
              <a:t>Note: In 2015, Visual </a:t>
            </a:r>
            <a:r>
              <a:rPr lang="en-US" dirty="0"/>
              <a:t>C++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not </a:t>
            </a:r>
            <a:r>
              <a:rPr lang="en-US" dirty="0" smtClean="0"/>
              <a:t>installed </a:t>
            </a:r>
            <a:r>
              <a:rPr lang="en-US" dirty="0"/>
              <a:t>by default.</a:t>
            </a:r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5673" y="5796659"/>
            <a:ext cx="7097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Download at: </a:t>
            </a: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://www.visualstudio.com/products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327" y="1571019"/>
            <a:ext cx="3254433" cy="4237035"/>
          </a:xfrm>
          <a:prstGeom prst="rect">
            <a:avLst/>
          </a:prstGeom>
        </p:spPr>
      </p:pic>
      <p:pic>
        <p:nvPicPr>
          <p:cNvPr id="6146" name="Picture 2" descr="Visual Studio 2015 Setup Di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6" y="3793400"/>
            <a:ext cx="4276725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85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Installing 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" y="1577942"/>
            <a:ext cx="74866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2960" y="2302443"/>
            <a:ext cx="7543800" cy="109390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    Visual Micro</a:t>
            </a:r>
            <a:endParaRPr lang="en-US" dirty="0"/>
          </a:p>
        </p:txBody>
      </p:sp>
      <p:pic>
        <p:nvPicPr>
          <p:cNvPr id="5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2250488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Intellisense</a:t>
            </a:r>
            <a:endParaRPr lang="en-US" dirty="0" smtClean="0"/>
          </a:p>
          <a:p>
            <a:r>
              <a:rPr lang="en-US" dirty="0"/>
              <a:t>Code completion</a:t>
            </a:r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021" y="3144984"/>
            <a:ext cx="65436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Definition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211" y="2686916"/>
            <a:ext cx="4667250" cy="356235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17" y="2034435"/>
            <a:ext cx="4524375" cy="40767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0673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View</a:t>
            </a:r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9" y="1979137"/>
            <a:ext cx="7987180" cy="44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Maker Movement</a:t>
            </a:r>
            <a:endParaRPr lang="en-US" dirty="0"/>
          </a:p>
        </p:txBody>
      </p:sp>
      <p:pic>
        <p:nvPicPr>
          <p:cNvPr id="2050" name="Picture 2" descr="Maker Faire Ba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39" y="2059836"/>
            <a:ext cx="2435321" cy="243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vent info bann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r="61957" b="3616"/>
          <a:stretch/>
        </p:blipFill>
        <p:spPr bwMode="auto">
          <a:xfrm>
            <a:off x="3028880" y="2781753"/>
            <a:ext cx="2022640" cy="284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493400" y="4856379"/>
            <a:ext cx="1776845" cy="696190"/>
            <a:chOff x="737755" y="4509655"/>
            <a:chExt cx="1776845" cy="696190"/>
          </a:xfrm>
        </p:grpSpPr>
        <p:sp>
          <p:nvSpPr>
            <p:cNvPr id="4" name="Rectangle 3"/>
            <p:cNvSpPr/>
            <p:nvPr/>
          </p:nvSpPr>
          <p:spPr>
            <a:xfrm>
              <a:off x="737755" y="4509655"/>
              <a:ext cx="1776845" cy="6961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4" name="Picture 6" descr="http://1abxf1rh6g01lhm2riyrt55k.wpengine.netdna-cdn.com/wp-content/themes/makeblog/img/make-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36" y="4612286"/>
              <a:ext cx="15716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68" y="1845734"/>
            <a:ext cx="9239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7493" y="1849178"/>
            <a:ext cx="2103909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instructables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060" name="Picture 12" descr="https://wiki.hackerspaces.org/images/3/35/Wiki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61" y="4961098"/>
            <a:ext cx="1963538" cy="111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28" y="3522487"/>
            <a:ext cx="2724530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5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046" y="2073104"/>
            <a:ext cx="6637626" cy="41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Visual Micro Pro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Debugging</a:t>
            </a:r>
          </a:p>
          <a:p>
            <a:pPr lvl="1"/>
            <a:r>
              <a:rPr lang="en-US" dirty="0"/>
              <a:t>£15.00 </a:t>
            </a:r>
            <a:r>
              <a:rPr lang="en-US" dirty="0" smtClean="0"/>
              <a:t>(~ </a:t>
            </a:r>
            <a:r>
              <a:rPr lang="en-US" dirty="0"/>
              <a:t>$</a:t>
            </a:r>
            <a:r>
              <a:rPr lang="en-US" dirty="0" smtClean="0"/>
              <a:t>24)</a:t>
            </a:r>
            <a:endParaRPr lang="en-US" dirty="0"/>
          </a:p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Conditional Breakpoints</a:t>
            </a:r>
          </a:p>
          <a:p>
            <a:pPr lvl="1"/>
            <a:r>
              <a:rPr lang="en-US" dirty="0" smtClean="0"/>
              <a:t>Breakpoints with Counters</a:t>
            </a:r>
          </a:p>
          <a:p>
            <a:pPr lvl="1"/>
            <a:r>
              <a:rPr lang="en-US" dirty="0" smtClean="0"/>
              <a:t>Enabling/Disabling Breakpoints</a:t>
            </a:r>
          </a:p>
          <a:p>
            <a:r>
              <a:rPr lang="en-US" dirty="0" smtClean="0"/>
              <a:t>Watch Window</a:t>
            </a:r>
          </a:p>
          <a:p>
            <a:pPr lvl="1"/>
            <a:r>
              <a:rPr lang="en-US" dirty="0" smtClean="0"/>
              <a:t>Change Variable’s Value</a:t>
            </a:r>
            <a:endParaRPr lang="en-US" dirty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17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2959" y="2302443"/>
            <a:ext cx="7895013" cy="109390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    Visual Micro Pro</a:t>
            </a:r>
            <a:endParaRPr lang="en-US" dirty="0"/>
          </a:p>
        </p:txBody>
      </p:sp>
      <p:pic>
        <p:nvPicPr>
          <p:cNvPr id="5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2250488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54" y="2306454"/>
            <a:ext cx="7258206" cy="324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 with Condition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470274"/>
            <a:ext cx="8839200" cy="23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 with Condition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" y="2622931"/>
            <a:ext cx="8839200" cy="233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9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 with Action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1" y="2428875"/>
            <a:ext cx="9011549" cy="232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2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 with Action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18" y="2085696"/>
            <a:ext cx="728764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Changing Variable’s Value</a:t>
            </a:r>
          </a:p>
          <a:p>
            <a:pPr lvl="1"/>
            <a:r>
              <a:rPr lang="en-US" dirty="0" smtClean="0"/>
              <a:t>Add =? to the end of the variable name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57" y="2519178"/>
            <a:ext cx="6963371" cy="31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5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</a:t>
            </a:r>
            <a:r>
              <a:rPr lang="en-US" dirty="0" smtClean="0"/>
              <a:t>Visual </a:t>
            </a:r>
            <a:r>
              <a:rPr lang="en-US" dirty="0"/>
              <a:t>Micro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Changing Variable’s Value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5" y="2414429"/>
            <a:ext cx="7958127" cy="23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</a:t>
            </a:r>
            <a:r>
              <a:rPr lang="en-US" dirty="0"/>
              <a:t>of physical objects </a:t>
            </a:r>
            <a:r>
              <a:rPr lang="en-US" dirty="0" smtClean="0"/>
              <a:t>(i.e. things)</a:t>
            </a:r>
          </a:p>
          <a:p>
            <a:r>
              <a:rPr lang="en-US" dirty="0" smtClean="0"/>
              <a:t>Embedded </a:t>
            </a:r>
            <a:r>
              <a:rPr lang="en-US" dirty="0"/>
              <a:t>with </a:t>
            </a:r>
            <a:endParaRPr lang="en-US" dirty="0" smtClean="0"/>
          </a:p>
          <a:p>
            <a:pPr lvl="1"/>
            <a:r>
              <a:rPr lang="en-US" dirty="0" smtClean="0"/>
              <a:t>Electronics</a:t>
            </a:r>
          </a:p>
          <a:p>
            <a:pPr lvl="1"/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Network Connectivity</a:t>
            </a:r>
          </a:p>
          <a:p>
            <a:r>
              <a:rPr lang="en-US" dirty="0" smtClean="0"/>
              <a:t>Collect </a:t>
            </a:r>
            <a:r>
              <a:rPr lang="en-US" dirty="0"/>
              <a:t>and exchange </a:t>
            </a:r>
            <a:r>
              <a:rPr lang="en-US" dirty="0" smtClean="0"/>
              <a:t>data via the Internet</a:t>
            </a:r>
          </a:p>
          <a:p>
            <a:r>
              <a:rPr lang="en-US" dirty="0" smtClean="0"/>
              <a:t>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Visual Micro Pro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Debugger is pretty limited</a:t>
            </a:r>
          </a:p>
          <a:p>
            <a:r>
              <a:rPr lang="en-US" dirty="0"/>
              <a:t>Breakpoints must be set before compiling and uploading sketch</a:t>
            </a:r>
          </a:p>
          <a:p>
            <a:r>
              <a:rPr lang="en-US" dirty="0" smtClean="0"/>
              <a:t>Breakpoint expressions are not validated until compile-time</a:t>
            </a:r>
          </a:p>
          <a:p>
            <a:r>
              <a:rPr lang="en-US" dirty="0" smtClean="0"/>
              <a:t>Execution stops after the line the breakpoint is on has executed (not before like </a:t>
            </a:r>
            <a:r>
              <a:rPr lang="en-US" smtClean="0"/>
              <a:t>most debuggers)</a:t>
            </a:r>
            <a:endParaRPr lang="en-US" dirty="0" smtClean="0"/>
          </a:p>
        </p:txBody>
      </p:sp>
      <p:pic>
        <p:nvPicPr>
          <p:cNvPr id="4" name="Picture 2" descr="Visual Micro - Arduino IDE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390514"/>
            <a:ext cx="914689" cy="9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44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Website - </a:t>
            </a:r>
            <a:r>
              <a:rPr lang="en-US" dirty="0" smtClean="0">
                <a:hlinkClick r:id="rId3"/>
              </a:rPr>
              <a:t>http://arduino.cc/</a:t>
            </a:r>
            <a:endParaRPr lang="en-US" dirty="0" smtClean="0"/>
          </a:p>
          <a:p>
            <a:r>
              <a:rPr lang="en-US" dirty="0" smtClean="0"/>
              <a:t>Where to buy?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Brentwood</a:t>
            </a:r>
            <a:r>
              <a:rPr lang="en-US" dirty="0"/>
              <a:t>, </a:t>
            </a:r>
            <a:r>
              <a:rPr lang="en-US" dirty="0" smtClean="0"/>
              <a:t>MO @ I-170 &amp; I-64</a:t>
            </a:r>
          </a:p>
          <a:p>
            <a:pPr lvl="1"/>
            <a:r>
              <a:rPr lang="en-US" dirty="0"/>
              <a:t>Gateway </a:t>
            </a:r>
            <a:r>
              <a:rPr lang="en-US" dirty="0" smtClean="0"/>
              <a:t>Electronics</a:t>
            </a:r>
            <a:br>
              <a:rPr lang="en-US" dirty="0" smtClean="0"/>
            </a:br>
            <a:r>
              <a:rPr lang="en-US" dirty="0" smtClean="0"/>
              <a:t>2220 </a:t>
            </a:r>
            <a:r>
              <a:rPr lang="en-US" dirty="0" err="1"/>
              <a:t>Welsch</a:t>
            </a:r>
            <a:r>
              <a:rPr lang="en-US" dirty="0"/>
              <a:t> Industrial </a:t>
            </a:r>
            <a:r>
              <a:rPr lang="en-US" dirty="0" smtClean="0"/>
              <a:t>Court</a:t>
            </a:r>
            <a:br>
              <a:rPr lang="en-US" dirty="0" smtClean="0"/>
            </a:br>
            <a:r>
              <a:rPr lang="en-US" dirty="0" smtClean="0"/>
              <a:t>St</a:t>
            </a:r>
            <a:r>
              <a:rPr lang="en-US" dirty="0"/>
              <a:t>. Louis, </a:t>
            </a:r>
            <a:r>
              <a:rPr lang="en-US" dirty="0" smtClean="0"/>
              <a:t>MO</a:t>
            </a:r>
          </a:p>
          <a:p>
            <a:pPr lvl="1"/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                       </a:t>
            </a:r>
            <a:r>
              <a:rPr lang="en-US" dirty="0" smtClean="0">
                <a:hlinkClick r:id="rId4"/>
              </a:rPr>
              <a:t>http://makershed.com/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96446" y="2473325"/>
            <a:ext cx="2489200" cy="666750"/>
            <a:chOff x="1276350" y="2473325"/>
            <a:chExt cx="2489200" cy="666750"/>
          </a:xfrm>
        </p:grpSpPr>
        <p:sp>
          <p:nvSpPr>
            <p:cNvPr id="5" name="Rectangle 4"/>
            <p:cNvSpPr/>
            <p:nvPr/>
          </p:nvSpPr>
          <p:spPr>
            <a:xfrm>
              <a:off x="1276350" y="2473325"/>
              <a:ext cx="2476500" cy="6667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050" y="2473325"/>
              <a:ext cx="2476500" cy="6667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39290" y="4648200"/>
            <a:ext cx="1284605" cy="320040"/>
            <a:chOff x="1289050" y="4648200"/>
            <a:chExt cx="1284605" cy="320040"/>
          </a:xfrm>
        </p:grpSpPr>
        <p:sp>
          <p:nvSpPr>
            <p:cNvPr id="7" name="Rectangle 6"/>
            <p:cNvSpPr/>
            <p:nvPr/>
          </p:nvSpPr>
          <p:spPr>
            <a:xfrm>
              <a:off x="1289050" y="4648200"/>
              <a:ext cx="1284605" cy="320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4" name="Picture 4" descr="amazon.co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3505" y="4705350"/>
              <a:ext cx="120015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339290" y="5051512"/>
            <a:ext cx="1371600" cy="324072"/>
            <a:chOff x="1348105" y="5051512"/>
            <a:chExt cx="1371600" cy="324072"/>
          </a:xfrm>
        </p:grpSpPr>
        <p:sp>
          <p:nvSpPr>
            <p:cNvPr id="8" name="Rectangle 7"/>
            <p:cNvSpPr/>
            <p:nvPr/>
          </p:nvSpPr>
          <p:spPr>
            <a:xfrm>
              <a:off x="1348105" y="5051512"/>
              <a:ext cx="1371600" cy="320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 descr="http://cdn.shopify.com/s/files/1/0243/7593/t/26/assets/maker-shed-logo.png?343834291757087559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105" y="5051512"/>
              <a:ext cx="1371600" cy="324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76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example Arduino sketch files and the source for the example Windows application can be downloaded </a:t>
            </a:r>
            <a:r>
              <a:rPr lang="en-US" smtClean="0"/>
              <a:t>at </a:t>
            </a:r>
            <a:r>
              <a:rPr lang="en-US">
                <a:hlinkClick r:id="rId3"/>
              </a:rPr>
              <a:t>http://</a:t>
            </a:r>
            <a:r>
              <a:rPr lang="en-US" smtClean="0">
                <a:hlinkClick r:id="rId3"/>
              </a:rPr>
              <a:t>bit.ly/STLDODN2015</a:t>
            </a:r>
            <a:r>
              <a:rPr lang="en-US" smtClean="0"/>
              <a:t>.</a:t>
            </a:r>
            <a:endParaRPr lang="en-US" dirty="0" smtClean="0"/>
          </a:p>
        </p:txBody>
      </p:sp>
      <p:pic>
        <p:nvPicPr>
          <p:cNvPr id="5" name="Picture 4" descr="https://upload.wikimedia.org/wikipedia/commons/thumb/e/e4/Visual_Studio_2013_Logo.svg/990px-Visual_Studio_2013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72" y="4455621"/>
            <a:ext cx="1622320" cy="16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51" y="4455621"/>
            <a:ext cx="4922676" cy="16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9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June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Massimo </a:t>
            </a:r>
            <a:r>
              <a:rPr lang="en-US" dirty="0" err="1" smtClean="0"/>
              <a:t>Banzi</a:t>
            </a:r>
            <a:r>
              <a:rPr lang="en-US" dirty="0"/>
              <a:t>, </a:t>
            </a:r>
            <a:r>
              <a:rPr lang="en-US" dirty="0" smtClean="0"/>
              <a:t>Arduino co-founder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www.ted.com/talks/massimo_banzi_how_arduino_is_open_sourcing_imagination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 descr="https://tedcdnpa-a.akamaihd.net/assets/g-1x.21d8b23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49" r="42938" b="35652"/>
          <a:stretch/>
        </p:blipFill>
        <p:spPr bwMode="auto">
          <a:xfrm>
            <a:off x="836405" y="389805"/>
            <a:ext cx="2559947" cy="90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1409375">
            <a:off x="2100430" y="3679140"/>
            <a:ext cx="4988858" cy="1754326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“You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don't need anyone's permission to make something great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.”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60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Gartner </a:t>
            </a:r>
            <a:r>
              <a:rPr lang="en-US" dirty="0" smtClean="0"/>
              <a:t>2020 Predictions</a:t>
            </a:r>
          </a:p>
          <a:p>
            <a:pPr lvl="1"/>
            <a:r>
              <a:rPr lang="en-US" dirty="0" smtClean="0"/>
              <a:t>7.3 Billion Mobile Devices (phones &amp; tablets)</a:t>
            </a:r>
          </a:p>
          <a:p>
            <a:pPr lvl="1"/>
            <a:r>
              <a:rPr lang="en-US" dirty="0" smtClean="0"/>
              <a:t>26 Billion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8575" y="5869094"/>
            <a:ext cx="5172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Reference: </a:t>
            </a:r>
            <a:r>
              <a:rPr lang="en-US" sz="1600" dirty="0" smtClean="0">
                <a:hlinkClick r:id="rId4"/>
              </a:rPr>
              <a:t>http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www.gartner.com/newsroom/id/2636073</a:t>
            </a:r>
            <a:endParaRPr lang="en-US" sz="1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407869"/>
              </p:ext>
            </p:extLst>
          </p:nvPr>
        </p:nvGraphicFramePr>
        <p:xfrm>
          <a:off x="4086225" y="2478854"/>
          <a:ext cx="4519613" cy="328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Worksheet" r:id="rId5" imgW="8658198" imgH="6286341" progId="Excel.Sheet.12">
                  <p:embed/>
                </p:oleObj>
              </mc:Choice>
              <mc:Fallback>
                <p:oleObj name="Worksheet" r:id="rId5" imgW="8658198" imgH="62863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6225" y="2478854"/>
                        <a:ext cx="4519613" cy="3281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8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Hardware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Raspberry PI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Arduino</a:t>
            </a:r>
            <a:endParaRPr lang="en-US" sz="4000" dirty="0"/>
          </a:p>
        </p:txBody>
      </p:sp>
      <p:pic>
        <p:nvPicPr>
          <p:cNvPr id="1028" name="Picture 4" descr="http://greatpreneurs.com/wp-content/uploads/2012/12/Raspberry_p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75" y="1991204"/>
            <a:ext cx="994471" cy="119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778" y="4200314"/>
            <a:ext cx="3304463" cy="11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Raspberry </a:t>
            </a:r>
            <a:r>
              <a:rPr lang="en-US" dirty="0"/>
              <a:t>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Raspberry Pi 2 Model B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pt-BR" sz="2800" dirty="0" smtClean="0"/>
              <a:t>900MHz </a:t>
            </a:r>
            <a:r>
              <a:rPr lang="pt-BR" sz="2800" dirty="0"/>
              <a:t>quad-core ARM Cortex-A7 </a:t>
            </a:r>
            <a:r>
              <a:rPr lang="pt-BR" sz="2800" dirty="0" smtClean="0"/>
              <a:t>CPU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1GB RAM</a:t>
            </a:r>
          </a:p>
          <a:p>
            <a:r>
              <a:rPr lang="en-US" dirty="0"/>
              <a:t>Micro SD card slot</a:t>
            </a:r>
            <a:endParaRPr lang="en-US" sz="2800" dirty="0" smtClean="0"/>
          </a:p>
        </p:txBody>
      </p:sp>
      <p:pic>
        <p:nvPicPr>
          <p:cNvPr id="8" name="Picture 4" descr="http://greatpreneurs.com/wp-content/uploads/2012/12/Raspberry_p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7" y="547683"/>
            <a:ext cx="665018" cy="8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cx.images-amazon.com/images/I/610L549rDz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00" b="98800" l="16800" r="83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5316"/>
          <a:stretch/>
        </p:blipFill>
        <p:spPr bwMode="auto">
          <a:xfrm rot="5400000">
            <a:off x="5370773" y="2686018"/>
            <a:ext cx="2843701" cy="423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0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System-On-a-Chip </a:t>
            </a:r>
            <a:r>
              <a:rPr lang="en-US" sz="2800" dirty="0"/>
              <a:t>(</a:t>
            </a:r>
            <a:r>
              <a:rPr lang="en-US" sz="2800" dirty="0" err="1" smtClean="0"/>
              <a:t>SoC</a:t>
            </a:r>
            <a:r>
              <a:rPr lang="en-US" sz="2800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Operating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600" dirty="0" smtClean="0"/>
              <a:t>Linux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600" dirty="0"/>
              <a:t>Windows 10 </a:t>
            </a:r>
            <a:r>
              <a:rPr lang="en-US" sz="2600" dirty="0" err="1"/>
              <a:t>IoT</a:t>
            </a:r>
            <a:r>
              <a:rPr lang="en-US" sz="2600" dirty="0"/>
              <a:t> </a:t>
            </a:r>
            <a:r>
              <a:rPr lang="en-US" sz="2600" dirty="0" smtClean="0"/>
              <a:t>Core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Ethernet &amp; USB</a:t>
            </a:r>
          </a:p>
          <a:p>
            <a:r>
              <a:rPr lang="en-US" dirty="0"/>
              <a:t>HDMI Video</a:t>
            </a:r>
          </a:p>
          <a:p>
            <a:r>
              <a:rPr lang="en-US" dirty="0" smtClean="0"/>
              <a:t>GPIO </a:t>
            </a:r>
            <a:r>
              <a:rPr lang="en-US" dirty="0"/>
              <a:t>pins (</a:t>
            </a:r>
            <a:r>
              <a:rPr lang="en-US" dirty="0" smtClean="0"/>
              <a:t>General-Purpose Input/Output</a:t>
            </a:r>
            <a:r>
              <a:rPr lang="en-US" dirty="0"/>
              <a:t>)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USB Keyboard &amp; Mouse</a:t>
            </a:r>
          </a:p>
        </p:txBody>
      </p:sp>
      <p:pic>
        <p:nvPicPr>
          <p:cNvPr id="4" name="Picture 4" descr="http://greatpreneurs.com/wp-content/uploads/2012/12/Raspberry_p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7" y="547683"/>
            <a:ext cx="665018" cy="8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ecx.images-amazon.com/images/I/610L549rDz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00" b="98800" l="16800" r="83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84" r="15316"/>
          <a:stretch/>
        </p:blipFill>
        <p:spPr bwMode="auto">
          <a:xfrm rot="5400000">
            <a:off x="5370773" y="950738"/>
            <a:ext cx="2843701" cy="423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7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Projects the Raspberry PI is Good For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Home Theater PC / Streaming Media Center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Arcade Machine </a:t>
            </a:r>
            <a:r>
              <a:rPr lang="en-US" sz="2800" dirty="0" smtClean="0"/>
              <a:t>Emulator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Classic Console Game Emulator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Web Server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Internet Radio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/>
          </a:p>
        </p:txBody>
      </p:sp>
      <p:pic>
        <p:nvPicPr>
          <p:cNvPr id="5" name="Picture 4" descr="http://greatpreneurs.com/wp-content/uploads/2012/12/Raspberry_p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7" y="547683"/>
            <a:ext cx="665018" cy="8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5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2101</TotalTime>
  <Words>1115</Words>
  <Application>Microsoft Office PowerPoint</Application>
  <PresentationFormat>On-screen Show (4:3)</PresentationFormat>
  <Paragraphs>272</Paragraphs>
  <Slides>43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Segoe UI</vt:lpstr>
      <vt:lpstr>Segoe UI Light</vt:lpstr>
      <vt:lpstr>Wingdings</vt:lpstr>
      <vt:lpstr>Retrospect</vt:lpstr>
      <vt:lpstr>Office Theme</vt:lpstr>
      <vt:lpstr>Worksheet</vt:lpstr>
      <vt:lpstr>Arduino Programming with Visual Studio 2015</vt:lpstr>
      <vt:lpstr>PowerPoint Presentation</vt:lpstr>
      <vt:lpstr>Maker Movement</vt:lpstr>
      <vt:lpstr>Internet of Things (IoT)</vt:lpstr>
      <vt:lpstr>Internet of Things (IoT)</vt:lpstr>
      <vt:lpstr>Major Hardware Platforms</vt:lpstr>
      <vt:lpstr>      Raspberry PI</vt:lpstr>
      <vt:lpstr>      Raspberry PI</vt:lpstr>
      <vt:lpstr>      Raspberry PI</vt:lpstr>
      <vt:lpstr>                      Arduino</vt:lpstr>
      <vt:lpstr>                      Arduino</vt:lpstr>
      <vt:lpstr>                      Arduino</vt:lpstr>
      <vt:lpstr>                      Arduino</vt:lpstr>
      <vt:lpstr>Demonstration</vt:lpstr>
      <vt:lpstr>                      Arduino</vt:lpstr>
      <vt:lpstr>                      Arduino</vt:lpstr>
      <vt:lpstr>         Visual Studio 2015</vt:lpstr>
      <vt:lpstr>PowerPoint Presentation</vt:lpstr>
      <vt:lpstr>         Visual Studio 2015</vt:lpstr>
      <vt:lpstr>        Visual Micro</vt:lpstr>
      <vt:lpstr>        Visual Micro</vt:lpstr>
      <vt:lpstr>        Visual Micro</vt:lpstr>
      <vt:lpstr>        Installing Visual Micro</vt:lpstr>
      <vt:lpstr>        Installing Visual Micro</vt:lpstr>
      <vt:lpstr>        Installing Visual Micro</vt:lpstr>
      <vt:lpstr>Demonstration</vt:lpstr>
      <vt:lpstr>        Visual Micro</vt:lpstr>
      <vt:lpstr>        Visual Micro</vt:lpstr>
      <vt:lpstr>        Visual Micro</vt:lpstr>
      <vt:lpstr>        Visual Micro</vt:lpstr>
      <vt:lpstr>        Visual Micro Pro</vt:lpstr>
      <vt:lpstr>Demonstration</vt:lpstr>
      <vt:lpstr>        Visual Micro</vt:lpstr>
      <vt:lpstr>        Visual Micro</vt:lpstr>
      <vt:lpstr>        Visual Micro</vt:lpstr>
      <vt:lpstr>        Visual Micro</vt:lpstr>
      <vt:lpstr>        Visual Micro</vt:lpstr>
      <vt:lpstr>        Visual Micro</vt:lpstr>
      <vt:lpstr>        Visual Micro</vt:lpstr>
      <vt:lpstr>        Visual Micro Pro</vt:lpstr>
      <vt:lpstr>Getting Started with Arduino</vt:lpstr>
      <vt:lpstr>Downloads</vt:lpstr>
      <vt:lpstr>                      June 2012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Programming with Visual Studio 2015</dc:title>
  <dc:creator>Matthew Heironimus</dc:creator>
  <cp:keywords>Arduino,Visual Studio 2015,Visual Studio</cp:keywords>
  <dc:description>Days of .NET 2015 Presentation</dc:description>
  <cp:lastModifiedBy>Matthew Heironimus</cp:lastModifiedBy>
  <cp:revision>160</cp:revision>
  <dcterms:created xsi:type="dcterms:W3CDTF">2015-10-10T15:18:46Z</dcterms:created>
  <dcterms:modified xsi:type="dcterms:W3CDTF">2015-11-13T03:28:07Z</dcterms:modified>
</cp:coreProperties>
</file>